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wmf" ContentType="image/x-wmf"/>
  <Override PartName="/ppt/media/image2.wmf" ContentType="image/x-wmf"/>
  <Override PartName="/ppt/media/image3.wmf" ContentType="image/x-wmf"/>
  <Override PartName="/ppt/media/image5.png" ContentType="image/png"/>
  <Override PartName="/ppt/media/image4.wmf" ContentType="image/x-wmf"/>
  <Override PartName="/ppt/media/image6.png" ContentType="image/png"/>
  <Override PartName="/ppt/media/image9.png" ContentType="image/png"/>
  <Override PartName="/ppt/media/image7.jpeg" ContentType="image/jpeg"/>
  <Override PartName="/ppt/media/image23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5.png" ContentType="image/png"/>
  <Override PartName="/ppt/media/image26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nb-N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nb-N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nb-N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nb-N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nb-N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nb-N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nb-N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FF6C62B-1A1C-4D14-BF8C-E53240469BA3}" type="slidenum">
              <a:rPr b="0" lang="nb-N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nb-N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D75DCC3-A1C1-44D9-9CB4-48F1880E0890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51C471F-F2BD-4269-9F9E-107B5F18D4F9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6136BA5-B2F0-49B2-825C-A4794CA45B5B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08BE585-48D0-4972-832E-D4CC64494417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DEAD59-217B-4993-AF57-EDB50349CFE5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2286A4-B778-4E0B-A26E-4EBF957F7D8D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65B7BC-9AD1-4B68-94A8-4DA1772CAB85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E38FD9-1397-4F99-A43A-3FF55B184371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A8679AD-6032-42AC-B9F3-F8A95DA70C52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4DB942-7FAF-4117-A60C-E1FAB3565566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0185DD-705B-4840-A21A-B3840AB19808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496911-F1EB-4046-8D33-6649E6612B93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3FFAE59-E972-4DEB-B4F7-6348A0270D23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0D8BC56-001D-40E7-B395-4B93482AE5CE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b-N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D17A88-E94E-4ADA-8609-44E1FB64079B}" type="slidenum">
              <a:rPr b="0" lang="nb-NO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68660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12228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312228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168660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25092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250920" y="3399480"/>
            <a:ext cx="4246200" cy="45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ubTitle"/>
          </p:nvPr>
        </p:nvSpPr>
        <p:spPr>
          <a:xfrm>
            <a:off x="250920" y="1262520"/>
            <a:ext cx="8425440" cy="604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250920" y="3399480"/>
            <a:ext cx="4246200" cy="45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68660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12228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312228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body"/>
          </p:nvPr>
        </p:nvSpPr>
        <p:spPr>
          <a:xfrm>
            <a:off x="168660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" name="PlaceHolder 7"/>
          <p:cNvSpPr>
            <a:spLocks noGrp="1"/>
          </p:cNvSpPr>
          <p:nvPr>
            <p:ph type="body"/>
          </p:nvPr>
        </p:nvSpPr>
        <p:spPr>
          <a:xfrm>
            <a:off x="25092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250920" y="3399480"/>
            <a:ext cx="4246200" cy="45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250920" y="1262520"/>
            <a:ext cx="8425440" cy="604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168660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3122280" y="351792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312228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168660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250920" y="3630600"/>
            <a:ext cx="136692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250920" y="1262520"/>
            <a:ext cx="8425440" cy="604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b-N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092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21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426760" y="363060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426760" y="3517920"/>
            <a:ext cx="20718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250920" y="3630600"/>
            <a:ext cx="4246200" cy="10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rcRect l="7125" t="0" r="0" b="0"/>
          <a:stretch/>
        </p:blipFill>
        <p:spPr>
          <a:xfrm>
            <a:off x="0" y="6277680"/>
            <a:ext cx="8894880" cy="3283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497520" y="6517800"/>
            <a:ext cx="7189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 GL © 2015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Line 2"/>
          <p:cNvSpPr/>
          <p:nvPr/>
        </p:nvSpPr>
        <p:spPr>
          <a:xfrm>
            <a:off x="0" y="943200"/>
            <a:ext cx="8892360" cy="360"/>
          </a:xfrm>
          <a:prstGeom prst="line">
            <a:avLst/>
          </a:prstGeom>
          <a:ln w="12600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250920" y="6112080"/>
            <a:ext cx="2844720" cy="1598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 hidden="1"/>
          <p:cNvSpPr/>
          <p:nvPr/>
        </p:nvSpPr>
        <p:spPr>
          <a:xfrm>
            <a:off x="3811680" y="6012000"/>
            <a:ext cx="15109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nb-NO" sz="1600" spc="-1" strike="noStrike" cap="all">
                <a:solidFill>
                  <a:srgbClr val="c4262e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Draft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1692000" y="6519600"/>
            <a:ext cx="280512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07 June 2017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0" y="0"/>
            <a:ext cx="9143640" cy="685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7"/>
          <p:cNvSpPr/>
          <p:nvPr/>
        </p:nvSpPr>
        <p:spPr>
          <a:xfrm>
            <a:off x="0" y="1160640"/>
            <a:ext cx="8892720" cy="3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8"/>
          <p:cNvSpPr>
            <a:spLocks noGrp="1"/>
          </p:cNvSpPr>
          <p:nvPr>
            <p:ph type="title"/>
          </p:nvPr>
        </p:nvSpPr>
        <p:spPr>
          <a:xfrm>
            <a:off x="250920" y="1641960"/>
            <a:ext cx="6444720" cy="66600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1000"/>
              </a:lnSpc>
            </a:pPr>
            <a:r>
              <a:rPr b="1" lang="da-DK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title style</a:t>
            </a:r>
            <a:endParaRPr b="0" lang="da-DK" sz="2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9" name="Picture 3" descr=""/>
          <p:cNvPicPr/>
          <p:nvPr/>
        </p:nvPicPr>
        <p:blipFill>
          <a:blip r:embed="rId3"/>
          <a:srcRect l="48412" t="0" r="1" b="0"/>
          <a:stretch/>
        </p:blipFill>
        <p:spPr>
          <a:xfrm>
            <a:off x="0" y="260280"/>
            <a:ext cx="8892720" cy="591480"/>
          </a:xfrm>
          <a:prstGeom prst="rect">
            <a:avLst/>
          </a:prstGeom>
          <a:ln>
            <a:noFill/>
          </a:ln>
        </p:spPr>
      </p:pic>
      <p:sp>
        <p:nvSpPr>
          <p:cNvPr id="10" name="Line 9"/>
          <p:cNvSpPr/>
          <p:nvPr/>
        </p:nvSpPr>
        <p:spPr>
          <a:xfrm>
            <a:off x="0" y="4204440"/>
            <a:ext cx="8893080" cy="360"/>
          </a:xfrm>
          <a:prstGeom prst="line">
            <a:avLst/>
          </a:prstGeom>
          <a:ln w="21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10"/>
          <p:cNvSpPr/>
          <p:nvPr/>
        </p:nvSpPr>
        <p:spPr>
          <a:xfrm>
            <a:off x="0" y="6272280"/>
            <a:ext cx="8893080" cy="360"/>
          </a:xfrm>
          <a:prstGeom prst="line">
            <a:avLst/>
          </a:prstGeom>
          <a:ln w="6480">
            <a:solidFill>
              <a:srgbClr val="4d4d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11"/>
          <p:cNvSpPr/>
          <p:nvPr/>
        </p:nvSpPr>
        <p:spPr>
          <a:xfrm>
            <a:off x="6848640" y="6492600"/>
            <a:ext cx="204516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1" lang="nb-NO" sz="900" spc="-1" strike="noStrike" cap="all">
                <a:solidFill>
                  <a:srgbClr val="3f9c35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Safer, smarter, greener</a:t>
            </a:r>
            <a:endParaRPr b="0" lang="nb-NO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dt"/>
          </p:nvPr>
        </p:nvSpPr>
        <p:spPr>
          <a:xfrm>
            <a:off x="3240000" y="6697800"/>
            <a:ext cx="12571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3"/>
          <p:cNvSpPr>
            <a:spLocks noGrp="1"/>
          </p:cNvSpPr>
          <p:nvPr>
            <p:ph type="ftr"/>
          </p:nvPr>
        </p:nvSpPr>
        <p:spPr>
          <a:xfrm>
            <a:off x="250920" y="6697800"/>
            <a:ext cx="29887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14"/>
          <p:cNvSpPr>
            <a:spLocks noGrp="1"/>
          </p:cNvSpPr>
          <p:nvPr>
            <p:ph type="sldNum"/>
          </p:nvPr>
        </p:nvSpPr>
        <p:spPr>
          <a:xfrm>
            <a:off x="250920" y="6517800"/>
            <a:ext cx="239760" cy="179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AC6DBA9E-B708-4B40-961C-B737077B75A9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CustomShape 15"/>
          <p:cNvSpPr/>
          <p:nvPr/>
        </p:nvSpPr>
        <p:spPr>
          <a:xfrm>
            <a:off x="497520" y="6517800"/>
            <a:ext cx="7189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 GL © 2015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6"/>
          <p:cNvSpPr/>
          <p:nvPr/>
        </p:nvSpPr>
        <p:spPr>
          <a:xfrm>
            <a:off x="1691640" y="6517800"/>
            <a:ext cx="280548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7"/>
          <p:cNvSpPr/>
          <p:nvPr/>
        </p:nvSpPr>
        <p:spPr>
          <a:xfrm>
            <a:off x="250920" y="6112080"/>
            <a:ext cx="2844720" cy="1598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18"/>
          <p:cNvSpPr/>
          <p:nvPr/>
        </p:nvSpPr>
        <p:spPr>
          <a:xfrm>
            <a:off x="249480" y="3862800"/>
            <a:ext cx="6446160" cy="3308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/>
          <a:p>
            <a:pPr>
              <a:lnSpc>
                <a:spcPct val="114000"/>
              </a:lnSpc>
              <a:spcBef>
                <a:spcPts val="601"/>
              </a:spcBef>
            </a:pPr>
            <a:r>
              <a:rPr b="0" lang="nb-NO" sz="1600" spc="-1" strike="noStrike">
                <a:solidFill>
                  <a:srgbClr val="0f204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07 June 2017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9"/>
          <p:cNvSpPr/>
          <p:nvPr/>
        </p:nvSpPr>
        <p:spPr>
          <a:xfrm>
            <a:off x="250920" y="3574800"/>
            <a:ext cx="6444720" cy="2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4000"/>
              </a:lnSpc>
              <a:spcBef>
                <a:spcPts val="601"/>
              </a:spcBef>
            </a:pPr>
            <a:r>
              <a:rPr b="1" lang="nb-NO" sz="1600" spc="-1" strike="noStrike">
                <a:solidFill>
                  <a:srgbClr val="0f204b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Andreas Oven Aalsaunet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20"/>
          <p:cNvSpPr/>
          <p:nvPr/>
        </p:nvSpPr>
        <p:spPr>
          <a:xfrm>
            <a:off x="250920" y="1396800"/>
            <a:ext cx="6444720" cy="2156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/>
          <a:p>
            <a:pPr>
              <a:lnSpc>
                <a:spcPct val="113000"/>
              </a:lnSpc>
              <a:spcBef>
                <a:spcPts val="601"/>
              </a:spcBef>
            </a:pPr>
            <a:r>
              <a:rPr b="1" lang="nb-NO" sz="1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Software</a:t>
            </a:r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21" hidden="1"/>
          <p:cNvSpPr/>
          <p:nvPr/>
        </p:nvSpPr>
        <p:spPr>
          <a:xfrm>
            <a:off x="3811680" y="6012000"/>
            <a:ext cx="15109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nb-NO" sz="1600" spc="-1" strike="noStrike" cap="all">
                <a:solidFill>
                  <a:srgbClr val="c4262e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Draft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da-DK" sz="20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da-DK" sz="20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  <a:endParaRPr b="0" lang="da-DK" sz="20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 descr=""/>
          <p:cNvPicPr/>
          <p:nvPr/>
        </p:nvPicPr>
        <p:blipFill>
          <a:blip r:embed="rId2"/>
          <a:srcRect l="7125" t="0" r="0" b="0"/>
          <a:stretch/>
        </p:blipFill>
        <p:spPr>
          <a:xfrm>
            <a:off x="0" y="6277680"/>
            <a:ext cx="8894880" cy="328320"/>
          </a:xfrm>
          <a:prstGeom prst="rect">
            <a:avLst/>
          </a:prstGeom>
          <a:ln>
            <a:noFill/>
          </a:ln>
        </p:spPr>
      </p:pic>
      <p:sp>
        <p:nvSpPr>
          <p:cNvPr id="61" name="CustomShape 1"/>
          <p:cNvSpPr/>
          <p:nvPr/>
        </p:nvSpPr>
        <p:spPr>
          <a:xfrm>
            <a:off x="497520" y="6517800"/>
            <a:ext cx="7189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 GL © 2015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Line 2"/>
          <p:cNvSpPr/>
          <p:nvPr/>
        </p:nvSpPr>
        <p:spPr>
          <a:xfrm>
            <a:off x="0" y="943200"/>
            <a:ext cx="8892360" cy="360"/>
          </a:xfrm>
          <a:prstGeom prst="line">
            <a:avLst/>
          </a:prstGeom>
          <a:ln w="12600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3"/>
          <p:cNvSpPr/>
          <p:nvPr/>
        </p:nvSpPr>
        <p:spPr>
          <a:xfrm>
            <a:off x="250920" y="6112080"/>
            <a:ext cx="2844720" cy="1598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4" hidden="1"/>
          <p:cNvSpPr/>
          <p:nvPr/>
        </p:nvSpPr>
        <p:spPr>
          <a:xfrm>
            <a:off x="3811680" y="6012000"/>
            <a:ext cx="15109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nb-NO" sz="1600" spc="-1" strike="noStrike" cap="all">
                <a:solidFill>
                  <a:srgbClr val="c4262e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Draft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1692000" y="6519600"/>
            <a:ext cx="280512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07 June 2017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title"/>
          </p:nvPr>
        </p:nvSpPr>
        <p:spPr>
          <a:xfrm>
            <a:off x="250920" y="241200"/>
            <a:ext cx="8641440" cy="66960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title style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 type="body"/>
          </p:nvPr>
        </p:nvSpPr>
        <p:spPr>
          <a:xfrm>
            <a:off x="250920" y="1268280"/>
            <a:ext cx="8641440" cy="4723920"/>
          </a:xfrm>
          <a:prstGeom prst="rect">
            <a:avLst/>
          </a:prstGeom>
        </p:spPr>
        <p:txBody>
          <a:bodyPr lIns="0" rIns="0" tIns="0" bIns="0"/>
          <a:p>
            <a:pPr marL="180000" indent="-179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Edit Master text styles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612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828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1044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level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" name="PlaceHolder 8"/>
          <p:cNvSpPr>
            <a:spLocks noGrp="1"/>
          </p:cNvSpPr>
          <p:nvPr>
            <p:ph type="dt"/>
          </p:nvPr>
        </p:nvSpPr>
        <p:spPr>
          <a:xfrm>
            <a:off x="3240000" y="6697800"/>
            <a:ext cx="12571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9"/>
          <p:cNvSpPr>
            <a:spLocks noGrp="1"/>
          </p:cNvSpPr>
          <p:nvPr>
            <p:ph type="ftr"/>
          </p:nvPr>
        </p:nvSpPr>
        <p:spPr>
          <a:xfrm>
            <a:off x="250920" y="6697800"/>
            <a:ext cx="29887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10"/>
          <p:cNvSpPr>
            <a:spLocks noGrp="1"/>
          </p:cNvSpPr>
          <p:nvPr>
            <p:ph type="sldNum"/>
          </p:nvPr>
        </p:nvSpPr>
        <p:spPr>
          <a:xfrm>
            <a:off x="250920" y="6517800"/>
            <a:ext cx="239760" cy="179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9AEFEC6B-C3F4-4682-98B6-4C82E9D6A45C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3" descr=""/>
          <p:cNvPicPr/>
          <p:nvPr/>
        </p:nvPicPr>
        <p:blipFill>
          <a:blip r:embed="rId2"/>
          <a:srcRect l="7125" t="0" r="0" b="0"/>
          <a:stretch/>
        </p:blipFill>
        <p:spPr>
          <a:xfrm>
            <a:off x="0" y="6277680"/>
            <a:ext cx="8894880" cy="3283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497520" y="6517800"/>
            <a:ext cx="7189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 GL © 2015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Line 2"/>
          <p:cNvSpPr/>
          <p:nvPr/>
        </p:nvSpPr>
        <p:spPr>
          <a:xfrm>
            <a:off x="0" y="943200"/>
            <a:ext cx="8892360" cy="360"/>
          </a:xfrm>
          <a:prstGeom prst="line">
            <a:avLst/>
          </a:prstGeom>
          <a:ln w="12600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250920" y="6112080"/>
            <a:ext cx="2844720" cy="159840"/>
          </a:xfrm>
          <a:prstGeom prst="rect">
            <a:avLst/>
          </a:prstGeom>
          <a:noFill/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4" hidden="1"/>
          <p:cNvSpPr/>
          <p:nvPr/>
        </p:nvSpPr>
        <p:spPr>
          <a:xfrm>
            <a:off x="3811680" y="6012000"/>
            <a:ext cx="15109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nb-NO" sz="1600" spc="-1" strike="noStrike" cap="all">
                <a:solidFill>
                  <a:srgbClr val="c4262e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Draft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692000" y="6519600"/>
            <a:ext cx="280512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07 June 2017</a:t>
            </a:r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0" y="260280"/>
            <a:ext cx="8892720" cy="31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PlaceHolder 7"/>
          <p:cNvSpPr>
            <a:spLocks noGrp="1"/>
          </p:cNvSpPr>
          <p:nvPr>
            <p:ph type="title"/>
          </p:nvPr>
        </p:nvSpPr>
        <p:spPr>
          <a:xfrm>
            <a:off x="250920" y="1262520"/>
            <a:ext cx="8425440" cy="1303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Master title style</a:t>
            </a:r>
            <a:endParaRPr b="0" lang="da-DK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" name="PlaceHolder 8"/>
          <p:cNvSpPr>
            <a:spLocks noGrp="1"/>
          </p:cNvSpPr>
          <p:nvPr>
            <p:ph type="dt"/>
          </p:nvPr>
        </p:nvSpPr>
        <p:spPr>
          <a:xfrm>
            <a:off x="3240000" y="6697800"/>
            <a:ext cx="12571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9"/>
          <p:cNvSpPr>
            <a:spLocks noGrp="1"/>
          </p:cNvSpPr>
          <p:nvPr>
            <p:ph type="ftr"/>
          </p:nvPr>
        </p:nvSpPr>
        <p:spPr>
          <a:xfrm>
            <a:off x="250920" y="6697800"/>
            <a:ext cx="2988720" cy="154440"/>
          </a:xfrm>
          <a:prstGeom prst="rect">
            <a:avLst/>
          </a:prstGeom>
        </p:spPr>
        <p:txBody>
          <a:bodyPr lIns="0" rIns="0" tIns="0" bIns="0"/>
          <a:p>
            <a:endParaRPr b="0" lang="nb-N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10"/>
          <p:cNvSpPr>
            <a:spLocks noGrp="1"/>
          </p:cNvSpPr>
          <p:nvPr>
            <p:ph type="sldNum"/>
          </p:nvPr>
        </p:nvSpPr>
        <p:spPr>
          <a:xfrm>
            <a:off x="250920" y="6517800"/>
            <a:ext cx="239760" cy="179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0ADFDE5D-C0D0-4562-8151-7F2184F36247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Line 11"/>
          <p:cNvSpPr/>
          <p:nvPr/>
        </p:nvSpPr>
        <p:spPr>
          <a:xfrm>
            <a:off x="-3600" y="3343680"/>
            <a:ext cx="8895240" cy="360"/>
          </a:xfrm>
          <a:prstGeom prst="line">
            <a:avLst/>
          </a:prstGeom>
          <a:ln w="21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PlaceHolder 12"/>
          <p:cNvSpPr>
            <a:spLocks noGrp="1"/>
          </p:cNvSpPr>
          <p:nvPr>
            <p:ph type="body"/>
          </p:nvPr>
        </p:nvSpPr>
        <p:spPr>
          <a:xfrm>
            <a:off x="250920" y="3517920"/>
            <a:ext cx="4246200" cy="215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Edit Master text styles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0" name="PlaceHolder 13"/>
          <p:cNvSpPr>
            <a:spLocks noGrp="1"/>
          </p:cNvSpPr>
          <p:nvPr>
            <p:ph type="body"/>
          </p:nvPr>
        </p:nvSpPr>
        <p:spPr>
          <a:xfrm>
            <a:off x="250920" y="3753000"/>
            <a:ext cx="4246200" cy="2044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Email address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" name="PlaceHolder 14"/>
          <p:cNvSpPr>
            <a:spLocks noGrp="1"/>
          </p:cNvSpPr>
          <p:nvPr>
            <p:ph type="body"/>
          </p:nvPr>
        </p:nvSpPr>
        <p:spPr>
          <a:xfrm>
            <a:off x="250920" y="3957840"/>
            <a:ext cx="4246200" cy="3204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Telephone number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" name="CustomShape 15"/>
          <p:cNvSpPr/>
          <p:nvPr/>
        </p:nvSpPr>
        <p:spPr>
          <a:xfrm>
            <a:off x="250920" y="5769360"/>
            <a:ext cx="204516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nb-NO" sz="900" spc="-1" strike="noStrike" cap="all">
                <a:solidFill>
                  <a:srgbClr val="3f9c35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Safer, smarter, greener</a:t>
            </a:r>
            <a:endParaRPr b="0" lang="nb-NO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16"/>
          <p:cNvSpPr/>
          <p:nvPr/>
        </p:nvSpPr>
        <p:spPr>
          <a:xfrm>
            <a:off x="249840" y="4967280"/>
            <a:ext cx="204516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nb-NO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www.dnvgl.com</a:t>
            </a:r>
            <a:endParaRPr b="0" lang="nb-NO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mailto:andreaoa@ifi.uio.no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50920" y="1641960"/>
            <a:ext cx="8137080" cy="66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91000"/>
              </a:lnSpc>
            </a:pPr>
            <a:r>
              <a:rPr b="1" lang="da-DK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Implementation of a Design Review Application</a:t>
            </a:r>
            <a:endParaRPr b="0" lang="da-DK" sz="2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805E70D6-E600-483D-8953-A1B55DB619CF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250920" y="2421000"/>
            <a:ext cx="7417080" cy="64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nb-NO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Using Virtual Reality- and Gesture Recognition Technology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State of the art: Virtual reality technology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Virtual Reality Technology: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Oculus Rift CV1 and HTC Vive recently released.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2160×1200 resolution (1080x1200 per eye) at a refresh rate of 90 Hz.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OLED displays/lenses with a field of view (fov) of about 110 degrees.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Tracking system both in the headset and outside it (e.g “base stations”).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Solid SDKs that provides high level abstractions to the hardware.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Some AAA single player game titles released.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59FB22DC-A61F-44D8-BDC2-5154EC3560C7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1" name="Picture 4" descr=""/>
          <p:cNvPicPr/>
          <p:nvPr/>
        </p:nvPicPr>
        <p:blipFill>
          <a:blip r:embed="rId1"/>
          <a:stretch/>
        </p:blipFill>
        <p:spPr>
          <a:xfrm>
            <a:off x="491040" y="4150080"/>
            <a:ext cx="2701800" cy="1842480"/>
          </a:xfrm>
          <a:prstGeom prst="rect">
            <a:avLst/>
          </a:prstGeom>
          <a:ln>
            <a:noFill/>
          </a:ln>
        </p:spPr>
      </p:pic>
      <p:pic>
        <p:nvPicPr>
          <p:cNvPr id="202" name="Picture 5" descr=""/>
          <p:cNvPicPr/>
          <p:nvPr/>
        </p:nvPicPr>
        <p:blipFill>
          <a:blip r:embed="rId2"/>
          <a:srcRect l="0" t="0" r="0" b="20969"/>
          <a:stretch/>
        </p:blipFill>
        <p:spPr>
          <a:xfrm>
            <a:off x="4103280" y="3851640"/>
            <a:ext cx="2711880" cy="21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State of the art: Game engines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Game Engines: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67840" indent="-28548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generally become more mature, standardized and user-friendly with a broader scope (more commonly used simulators, visualizations etc).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67840" indent="-28548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Often have built-in support or libraries for 3</a:t>
            </a:r>
            <a:r>
              <a:rPr b="0" lang="da-DK" sz="1400" spc="-1" strike="noStrike" baseline="3000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rd</a:t>
            </a: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party software or peripherals.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67840" indent="-28548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Often offer good deals for indie developers.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483840" indent="-28548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E.g Unity Personal is free for companies making less than $100k/year.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67840" indent="-28548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Most popular publicly available ones: Unity, Unreal Engine, CryEngine/Lumberyard</a:t>
            </a: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. 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61EB99B-56C3-4A5A-BF3C-6755C3F7C267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96000" y="3384000"/>
            <a:ext cx="8064000" cy="244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State of the art: Vision-based hand gesture recognition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There are relatively few consumer-oriented vision-based hand</a:t>
            </a:r>
            <a:r>
              <a:rPr b="0" i="1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gesture recognition systems available today, with the Leap Motion Controller being one of the few.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spcBef>
                <a:spcPts val="1417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Not counting systems like Xbox Kinect as these focus on the whole body.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spcBef>
                <a:spcPts val="1417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Several companies working at consumer-oriented GRT devices after VR releases.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spcBef>
                <a:spcPts val="1417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Deemed as still immature.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spcBef>
                <a:spcPts val="1417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Little used in commercial software (no AAA titles using it).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84AAF055-4898-4423-92A9-A17B2A5E69F4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288000" y="3730320"/>
            <a:ext cx="4536000" cy="231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implementation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12" name="Content Placeholder 4" descr=""/>
          <p:cNvPicPr/>
          <p:nvPr/>
        </p:nvPicPr>
        <p:blipFill>
          <a:blip r:embed="rId1"/>
          <a:stretch/>
        </p:blipFill>
        <p:spPr>
          <a:xfrm>
            <a:off x="4860000" y="1219320"/>
            <a:ext cx="3183840" cy="242064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  <p:sp>
        <p:nvSpPr>
          <p:cNvPr id="213" name="TextShape 2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82D8AAAF-5BBF-4E9B-9046-80DB0CB5A539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4" name="Picture 5" descr=""/>
          <p:cNvPicPr/>
          <p:nvPr/>
        </p:nvPicPr>
        <p:blipFill>
          <a:blip r:embed="rId2"/>
          <a:stretch/>
        </p:blipFill>
        <p:spPr>
          <a:xfrm>
            <a:off x="5436000" y="3714480"/>
            <a:ext cx="2607840" cy="228924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  <p:pic>
        <p:nvPicPr>
          <p:cNvPr id="215" name="Picture 6" descr=""/>
          <p:cNvPicPr/>
          <p:nvPr/>
        </p:nvPicPr>
        <p:blipFill>
          <a:blip r:embed="rId3"/>
          <a:stretch/>
        </p:blipFill>
        <p:spPr>
          <a:xfrm>
            <a:off x="496440" y="3714480"/>
            <a:ext cx="4782240" cy="228924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  <p:pic>
        <p:nvPicPr>
          <p:cNvPr id="216" name="Picture 7" descr=""/>
          <p:cNvPicPr/>
          <p:nvPr/>
        </p:nvPicPr>
        <p:blipFill>
          <a:blip r:embed="rId4"/>
          <a:stretch/>
        </p:blipFill>
        <p:spPr>
          <a:xfrm>
            <a:off x="496440" y="1219320"/>
            <a:ext cx="4252320" cy="242064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Navigation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250920" y="1268280"/>
            <a:ext cx="428508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Moving instead of teleporting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is able to navigate a 3D model using either mouse and keyboard or gestures.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Rotation is done by performing a pinch gesture and moving the hand in the desired rotation direction.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Movement is handled by one gesture per axis: Left/right (x-axis), up/down (y-axis) or  forward/backward (z-axis).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also “combine” these three gestures into one.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62A153C0-2138-4102-A922-3795A65A0C34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0" name="Picture 4" descr=""/>
          <p:cNvPicPr/>
          <p:nvPr/>
        </p:nvPicPr>
        <p:blipFill>
          <a:blip r:embed="rId1"/>
          <a:srcRect l="28739" t="0" r="24800" b="0"/>
          <a:stretch/>
        </p:blipFill>
        <p:spPr>
          <a:xfrm>
            <a:off x="4644000" y="1268280"/>
            <a:ext cx="4248000" cy="44132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Creating annotations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250920" y="1268280"/>
            <a:ext cx="468072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create point annotations or object annotations. These hold information related to the location or object they are attached to.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annotation is created at the cursors location.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Point annotations are sphere 3D objects that are by default visible through other objects, to make them easy to spot. This functionality can be disabled.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Object annotations are “injected” into the annotated object as a component, and thus have no 3D representation of its own. Instead, object annotations change the material of the annotated object.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486D4250-0D03-4736-B8C8-F753426843B5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rcRect l="16927" t="0" r="18501" b="0"/>
          <a:stretch/>
        </p:blipFill>
        <p:spPr>
          <a:xfrm>
            <a:off x="5305680" y="1268280"/>
            <a:ext cx="3586320" cy="23119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25" name="Picture 5" descr=""/>
          <p:cNvPicPr/>
          <p:nvPr/>
        </p:nvPicPr>
        <p:blipFill>
          <a:blip r:embed="rId2"/>
          <a:srcRect l="14165" t="0" r="18113" b="0"/>
          <a:stretch/>
        </p:blipFill>
        <p:spPr>
          <a:xfrm>
            <a:off x="5307120" y="3818160"/>
            <a:ext cx="3586320" cy="21744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Editing annotations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250920" y="1268280"/>
            <a:ext cx="432072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Once the user interacts (i.e points or clicks) on an annotation the annotation form opens up.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use gestures to input a short message and give the annotation a priority, and can then either submit the changes, cancel them or delete the annotation.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Priorities are colour coded: a) normal, b) important, c) very important.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37264C54-5C12-42A7-BE1B-5BDAA79339C7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9" name="Picture 4" descr=""/>
          <p:cNvPicPr/>
          <p:nvPr/>
        </p:nvPicPr>
        <p:blipFill>
          <a:blip r:embed="rId1"/>
          <a:srcRect l="6685" t="0" r="9836" b="0"/>
          <a:stretch/>
        </p:blipFill>
        <p:spPr>
          <a:xfrm>
            <a:off x="5364000" y="3789000"/>
            <a:ext cx="3528000" cy="22615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30" name="Picture 5" descr=""/>
          <p:cNvPicPr/>
          <p:nvPr/>
        </p:nvPicPr>
        <p:blipFill>
          <a:blip r:embed="rId2"/>
          <a:srcRect l="13772" t="0" r="13772" b="0"/>
          <a:stretch/>
        </p:blipFill>
        <p:spPr>
          <a:xfrm>
            <a:off x="5364000" y="1178280"/>
            <a:ext cx="3528000" cy="23428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Using gestures for menu interaction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250920" y="1268280"/>
            <a:ext cx="432072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menu enables the user to select between some limited options. This includes: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Annotation visibility levels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Movement gesture schemes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Enabling/disabling gestures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Activates when the user turns a palm against the camera. Buttons are selected by the opposite hand’s index finger.</a:t>
            </a: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1910EC5A-3087-4E8F-AB13-4374C4763D13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4" name="Picture 5" descr=""/>
          <p:cNvPicPr/>
          <p:nvPr/>
        </p:nvPicPr>
        <p:blipFill>
          <a:blip r:embed="rId1"/>
          <a:srcRect l="20866" t="0" r="24801" b="0"/>
          <a:stretch/>
        </p:blipFill>
        <p:spPr>
          <a:xfrm>
            <a:off x="4716000" y="1268280"/>
            <a:ext cx="4148640" cy="37414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User evaluation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219240" y="1236240"/>
            <a:ext cx="485640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To evaluate the application, and various design hypothesis, the application was tested by three DNV-GL employees.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unfamiliar with VR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participants were given the same introduction, instructions and questions.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Some responses seem to be personal opinion and some seem unanimous.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F1FA8F49-6EEC-4BE6-9590-EC063F44F46A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8" name="Picture 7" descr=""/>
          <p:cNvPicPr/>
          <p:nvPr/>
        </p:nvPicPr>
        <p:blipFill>
          <a:blip r:embed="rId1"/>
          <a:stretch/>
        </p:blipFill>
        <p:spPr>
          <a:xfrm>
            <a:off x="5305680" y="1310760"/>
            <a:ext cx="3586320" cy="46396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User evaluation observations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Users seem to prefer having some false negatives over the same amount of false positives, thus prefering stricter gesture requirements.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users all responded that the added depth information from VR was very useful.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was especially the case for gestures.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users had different preference for gestures, with some exceptions.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Varied how intuitive a gesture felt for the user.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Still, the users agreed on which gesture they liked the least.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users all seem to perfered gestures that emulated the most natural movement patterns (e.g. forward and rotations).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Left/right and up/down wasn’t that much used.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EE9ECC3E-A532-48A5-9BB9-F48F49294B4E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About the Design Review Application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 application created to enhance the process of reviewing design models. </a:t>
            </a:r>
            <a:br/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At its core, the Design Review Application is a..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Virtual reality model inspector.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traverse the model with 5-6 DOF (degrees of freedom).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scale the model.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Model annotator tool.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create two kinds of annotation: Point- and object annotations.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These can be edited and categorized. 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Proof-of-concept of how gestures and VR can be utilized for these purposes.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user can perform all these actions by gestures alone.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Additionally, the user can also access a menu only by using gestures.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 the future: A 3D model collaboration tool.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9CC1A0C-EC5A-4E64-998D-704D4526B25F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Future work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250920" y="1268280"/>
            <a:ext cx="432072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Happening now!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Support runtime loading of a variety of 3D models.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Session management supporting multiple users.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Storing and restoring annotations.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More complex annotations.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Expose annotations to other platforms.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Give the user more customizable gestures.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Find solutions to give tactile feedback.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E013769C-CE5D-4A08-B5ED-80FC9E40B526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5" name="Picture 4" descr=""/>
          <p:cNvPicPr/>
          <p:nvPr/>
        </p:nvPicPr>
        <p:blipFill>
          <a:blip r:embed="rId1"/>
          <a:stretch/>
        </p:blipFill>
        <p:spPr>
          <a:xfrm>
            <a:off x="5004000" y="1194840"/>
            <a:ext cx="3888000" cy="243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6" name="Picture 5" descr=""/>
          <p:cNvPicPr/>
          <p:nvPr/>
        </p:nvPicPr>
        <p:blipFill>
          <a:blip r:embed="rId2"/>
          <a:stretch/>
        </p:blipFill>
        <p:spPr>
          <a:xfrm>
            <a:off x="5009040" y="3695760"/>
            <a:ext cx="3882960" cy="2426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250920" y="1262520"/>
            <a:ext cx="8425440" cy="130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Now on to the demonstration!</a:t>
            </a:r>
            <a:endParaRPr b="0" lang="da-DK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34AEAE49-CE16-4294-8E87-BDB976DB56AB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250920" y="3517920"/>
            <a:ext cx="4246200" cy="21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Andreas Oven Aalsaunet</a:t>
            </a:r>
            <a:r>
              <a:rPr b="1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	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" name="TextShape 4"/>
          <p:cNvSpPr txBox="1"/>
          <p:nvPr/>
        </p:nvSpPr>
        <p:spPr>
          <a:xfrm>
            <a:off x="250920" y="3753000"/>
            <a:ext cx="4246200" cy="20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200" spc="-1" strike="noStrike" u="sng">
                <a:solidFill>
                  <a:srgbClr val="003591"/>
                </a:solidFill>
                <a:uFill>
                  <a:solidFill>
                    <a:srgbClr val="ffffff"/>
                  </a:solidFill>
                </a:uFill>
                <a:latin typeface="Verdana"/>
                <a:hlinkClick r:id="rId1"/>
              </a:rPr>
              <a:t>andreaoa@ifi.uio.no</a:t>
            </a:r>
            <a:r>
              <a:rPr b="0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	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250920" y="3957840"/>
            <a:ext cx="4246200" cy="32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+47 913 73 741</a:t>
            </a:r>
            <a:endParaRPr b="0" lang="da-DK" sz="1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Motivation: 3D models in 2D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3D models have been important in several industries for decades, yet little has happened in how they are worked and interacted with.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3D models themselves are using three dimensions, but are still interfaced in only two. E.g.: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Input: The mouse is using 2D.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Output: Displays produces 2D images.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79D713B0-5A44-453B-AD0A-564C2951018C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1"/>
          <a:stretch/>
        </p:blipFill>
        <p:spPr>
          <a:xfrm>
            <a:off x="491040" y="3358080"/>
            <a:ext cx="3024720" cy="2655720"/>
          </a:xfrm>
          <a:prstGeom prst="rect">
            <a:avLst/>
          </a:prstGeom>
          <a:ln>
            <a:noFill/>
          </a:ln>
        </p:spPr>
      </p:pic>
      <p:pic>
        <p:nvPicPr>
          <p:cNvPr id="175" name="Picture 5" descr=""/>
          <p:cNvPicPr/>
          <p:nvPr/>
        </p:nvPicPr>
        <p:blipFill>
          <a:blip r:embed="rId2"/>
          <a:stretch/>
        </p:blipFill>
        <p:spPr>
          <a:xfrm>
            <a:off x="5868000" y="3354120"/>
            <a:ext cx="3024000" cy="263844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4073760" y="4509000"/>
            <a:ext cx="103140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13000"/>
              </a:lnSpc>
              <a:spcBef>
                <a:spcPts val="601"/>
              </a:spcBef>
            </a:pPr>
            <a:r>
              <a:rPr b="0" lang="nb-NO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Z wanted!</a:t>
            </a:r>
            <a:endParaRPr b="0" lang="nb-NO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Motivation: 3D models in 2D cont.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Virtual Reality- and Gesture Recognition Technology can change this, thus possible enabling a better use of the 3D models themselves.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Input: By capturing actions performed by the users hands in three dimensions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Output: VR headset with stereoscopic vision (individual feed per eye)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0A331B25-2584-4797-AEC2-5CC331E4B674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0" name="Picture 5" descr=""/>
          <p:cNvPicPr/>
          <p:nvPr/>
        </p:nvPicPr>
        <p:blipFill>
          <a:blip r:embed="rId1"/>
          <a:srcRect l="0" t="11634" r="0" b="6966"/>
          <a:stretch/>
        </p:blipFill>
        <p:spPr>
          <a:xfrm>
            <a:off x="491040" y="3152880"/>
            <a:ext cx="5232600" cy="28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Motivation: Limited model usage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Even though 3D modelling programs (e.g «CAD programs») have been around for long, their use in DNV-GL workflows are limited.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Current design review workflow in DNV-GL: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designer makes a 3D design model in a CAD program.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designer creates design documents (2D drawings) based on the model and sends them for verification.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 DNV-GL Approval Engineer (AE) reviews the documents and identifies non-conformities. 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AE builds a calculation 3D model based on the design documents.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identified non-conformities and other observations are summzarized in a comment letter.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designer receives these remarks and makes the neccessary changes to the design model.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Verdana"/>
              <a:buAutoNum type="arabicPeriod"/>
            </a:pPr>
            <a:r>
              <a:rPr b="0" lang="da-DK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process is repeated until the design is approved.</a:t>
            </a: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70F4FCA-2FB2-4EF7-9B1B-0F98F0D0C640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Motivation: Limited model usage cont.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DNV-GL has demonstrated that re-using the designer’s 3D model have several benefits: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DNV-GL can avoid building a model themselves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designer doesn’t need to draft 2D drawings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3D models can improve the understanding of the design.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3D models can improve the interaction between the AE and designer.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total time required for a complete design review is reduced.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293D42C-1E1C-47B6-973A-6392DAC038DA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7" name="Picture 4" descr=""/>
          <p:cNvPicPr/>
          <p:nvPr/>
        </p:nvPicPr>
        <p:blipFill>
          <a:blip r:embed="rId1"/>
          <a:srcRect l="0" t="0" r="0" b="33589"/>
          <a:stretch/>
        </p:blipFill>
        <p:spPr>
          <a:xfrm>
            <a:off x="395640" y="3717000"/>
            <a:ext cx="5472360" cy="234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End goal: The digital design review workflow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Improve 3D model interaction with virtual reality and gesture recognition.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Streamline the process by removing certain steps (e.g. 2D drawings and multiple models)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Make information more organised by having it present directly in a 3D model.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Improve collaboration and communication between designer and AE.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Additionally: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Keep a history of all the changes made to the design and the 3D model.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Make the work done during the design phase more accessible during surveys.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C36D960A-495E-42B1-89A5-FE255818D580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 thesis overview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250920" y="1268280"/>
            <a:ext cx="496872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thesis..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Reviewed the state of the art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Reviewed design concerns (e.g VR sickness)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Discussed the required functionality 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Discussed which of these should be prioritized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Discussed what tools are available today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Discussed which of these would be used and why.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Documented the implementation.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7F30C588-8C27-4F57-960D-954A21FD3A5E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94" name="Picture 4" descr=""/>
          <p:cNvPicPr/>
          <p:nvPr/>
        </p:nvPicPr>
        <p:blipFill>
          <a:blip r:embed="rId1"/>
          <a:stretch/>
        </p:blipFill>
        <p:spPr>
          <a:xfrm>
            <a:off x="5436000" y="1268280"/>
            <a:ext cx="3384000" cy="4802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250920" y="241200"/>
            <a:ext cx="8641440" cy="66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a-DK" sz="1800" spc="-1" strike="noStrike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intersection of many fields</a:t>
            </a:r>
            <a:endParaRPr b="0" lang="da-DK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250920" y="1268280"/>
            <a:ext cx="8641440" cy="472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Virtual Reality Technology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Big impact on application design and performance aspects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3D Rendering Techniques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Many formats (at least &gt;50), complex models.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Game Engine Ecosystems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Viable platforms for 3D- and VR-based applications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Gesture Recognition Technology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Offers promising interaction possibilities, but often have reliability issues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Network Technology (e.g. with regard to “multiplayer aspects”)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spcBef>
                <a:spcPts val="1134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Model consistency.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spcBef>
                <a:spcPts val="1134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VR can make lag, jitter and packet loss more critical.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80000" indent="-179640">
              <a:lnSpc>
                <a:spcPct val="114000"/>
              </a:lnSpc>
              <a:spcBef>
                <a:spcPts val="601"/>
              </a:spcBef>
              <a:buClr>
                <a:srgbClr val="3f9c35"/>
              </a:buClr>
              <a:buFont typeface="Wingdings" charset="2"/>
              <a:buChar char="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Security (many strictly proprietary 3D models)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396000" indent="-197640">
              <a:lnSpc>
                <a:spcPct val="100000"/>
              </a:lnSpc>
              <a:spcBef>
                <a:spcPts val="601"/>
              </a:spcBef>
              <a:buClr>
                <a:srgbClr val="3f9c35"/>
              </a:buClr>
              <a:buFont typeface="Arial"/>
              <a:buChar char="–"/>
            </a:pPr>
            <a:r>
              <a:rPr b="0" lang="da-DK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Sometimes desirable to never have the models themselves on the web</a:t>
            </a: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14000"/>
              </a:lnSpc>
              <a:spcBef>
                <a:spcPts val="601"/>
              </a:spcBef>
            </a:pPr>
            <a:endParaRPr b="0" lang="da-DK" sz="1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250920" y="6517800"/>
            <a:ext cx="239760" cy="17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EFB3D3E2-B30D-47C7-9638-7880EA08D95F}" type="slidenum">
              <a:rPr b="0" lang="nb-NO" sz="7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nb-NO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mph" presetID="1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96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mph" presetID="1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96">
                                            <p:txEl>
                                              <p:pRg st="153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mph" presetID="1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96">
                                            <p:txEl>
                                              <p:pRg st="227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1050</TotalTime>
  <Application>LibreOffice/5.3.3.2$Windows_x86 LibreOffice_project/3d9a8b4b4e538a85e0782bd6c2d430bafe583448</Application>
  <Words>1405</Words>
  <Paragraphs>187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2017-06-02T12:16:57Z</dcterms:created>
  <dc:creator>Aalsaunet, Andreas Oven</dc:creator>
  <dc:description/>
  <dc:language>nb-NO</dc:language>
  <cp:lastModifiedBy/>
  <dcterms:modified xsi:type="dcterms:W3CDTF">2017-06-06T16:57:17Z</dcterms:modified>
  <cp:revision>280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reated by">
    <vt:lpwstr>www.skabelondesign.dk</vt:lpwstr>
  </property>
  <property fmtid="{D5CDD505-2E9C-101B-9397-08002B2CF9AE}" pid="4" name="DocumentInfoFinished">
    <vt:lpwstr>True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15</vt:i4>
  </property>
  <property fmtid="{D5CDD505-2E9C-101B-9397-08002B2CF9AE}" pid="10" name="PresentationFormat">
    <vt:lpwstr>On-screen Show (4:3)</vt:lpwstr>
  </property>
  <property fmtid="{D5CDD505-2E9C-101B-9397-08002B2CF9AE}" pid="11" name="SD_CtlText_AuthorName">
    <vt:lpwstr>Andreas Oven Aalsaunet</vt:lpwstr>
  </property>
  <property fmtid="{D5CDD505-2E9C-101B-9397-08002B2CF9AE}" pid="12" name="SD_CtlText_BusinessAreaName">
    <vt:lpwstr>Software</vt:lpwstr>
  </property>
  <property fmtid="{D5CDD505-2E9C-101B-9397-08002B2CF9AE}" pid="13" name="SD_CtlText_Confidentiality">
    <vt:lpwstr>Open (Ungraded)</vt:lpwstr>
  </property>
  <property fmtid="{D5CDD505-2E9C-101B-9397-08002B2CF9AE}" pid="14" name="SD_CtlText_DocumentNumber">
    <vt:lpwstr/>
  </property>
  <property fmtid="{D5CDD505-2E9C-101B-9397-08002B2CF9AE}" pid="15" name="SD_DocumentLanguage">
    <vt:lpwstr>en-GB</vt:lpwstr>
  </property>
  <property fmtid="{D5CDD505-2E9C-101B-9397-08002B2CF9AE}" pid="16" name="SD_DocumentLanguageString">
    <vt:lpwstr>English (United Kingdom)</vt:lpwstr>
  </property>
  <property fmtid="{D5CDD505-2E9C-101B-9397-08002B2CF9AE}" pid="17" name="SD_UserprofileName">
    <vt:lpwstr/>
  </property>
  <property fmtid="{D5CDD505-2E9C-101B-9397-08002B2CF9AE}" pid="18" name="ScaleCrop">
    <vt:bool>0</vt:bool>
  </property>
  <property fmtid="{D5CDD505-2E9C-101B-9397-08002B2CF9AE}" pid="19" name="ShareDoc">
    <vt:bool>0</vt:bool>
  </property>
  <property fmtid="{D5CDD505-2E9C-101B-9397-08002B2CF9AE}" pid="20" name="Slides">
    <vt:i4>21</vt:i4>
  </property>
  <property fmtid="{D5CDD505-2E9C-101B-9397-08002B2CF9AE}" pid="21" name="sdDocumentDate">
    <vt:lpwstr>42893</vt:lpwstr>
  </property>
  <property fmtid="{D5CDD505-2E9C-101B-9397-08002B2CF9AE}" pid="22" name="sdDocumentDateFormat">
    <vt:lpwstr>en-GB:dd MMMM yyyy</vt:lpwstr>
  </property>
</Properties>
</file>